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sldIdLst>
    <p:sldId id="256" r:id="rId5"/>
    <p:sldId id="257" r:id="rId6"/>
    <p:sldId id="258" r:id="rId7"/>
    <p:sldId id="259" r:id="rId8"/>
    <p:sldId id="260" r:id="rId9"/>
    <p:sldId id="266" r:id="rId10"/>
    <p:sldId id="262" r:id="rId11"/>
    <p:sldId id="263" r:id="rId12"/>
    <p:sldId id="264"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41C3B6-D4DB-4DD3-AA5B-B9FCE333A951}" v="17" dt="2024-11-27T12:22:14.052"/>
    <p1510:client id="{45C769E0-1060-CDCA-55D4-516E958369EE}" v="6" dt="2024-11-26T21:02:33.825"/>
    <p1510:client id="{49A08859-CE41-4877-8A39-F90AA7BC2686}" v="422" dt="2024-11-26T20:57:50.439"/>
    <p1510:client id="{73943221-2F6F-575B-49D2-63A64290CAB1}" v="161" dt="2024-11-26T21:01:58.5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56" y="9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2B295FD6-AAAC-429C-9D20-06F39D073289}" type="datetimeFigureOut">
              <a:rPr lang="en-CA" smtClean="0"/>
              <a:t>2024-11-27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2BF25052-87BB-4400-8598-C9C172AB6F9C}" type="slidenum">
              <a:rPr lang="en-CA" smtClean="0"/>
              <a:t>‹#›</a:t>
            </a:fld>
            <a:endParaRPr lang="en-CA"/>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3220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295FD6-AAAC-429C-9D20-06F39D073289}" type="datetimeFigureOut">
              <a:rPr lang="en-CA" smtClean="0"/>
              <a:t>2024-11-27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2BF25052-87BB-4400-8598-C9C172AB6F9C}" type="slidenum">
              <a:rPr lang="en-CA" smtClean="0"/>
              <a:t>‹#›</a:t>
            </a:fld>
            <a:endParaRPr lang="en-CA"/>
          </a:p>
        </p:txBody>
      </p:sp>
    </p:spTree>
    <p:extLst>
      <p:ext uri="{BB962C8B-B14F-4D97-AF65-F5344CB8AC3E}">
        <p14:creationId xmlns:p14="http://schemas.microsoft.com/office/powerpoint/2010/main" val="3279868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295FD6-AAAC-429C-9D20-06F39D073289}" type="datetimeFigureOut">
              <a:rPr lang="en-CA" smtClean="0"/>
              <a:t>2024-11-27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2BF25052-87BB-4400-8598-C9C172AB6F9C}" type="slidenum">
              <a:rPr lang="en-CA" smtClean="0"/>
              <a:t>‹#›</a:t>
            </a:fld>
            <a:endParaRPr lang="en-CA"/>
          </a:p>
        </p:txBody>
      </p:sp>
    </p:spTree>
    <p:extLst>
      <p:ext uri="{BB962C8B-B14F-4D97-AF65-F5344CB8AC3E}">
        <p14:creationId xmlns:p14="http://schemas.microsoft.com/office/powerpoint/2010/main" val="2381771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295FD6-AAAC-429C-9D20-06F39D073289}" type="datetimeFigureOut">
              <a:rPr lang="en-CA" smtClean="0"/>
              <a:t>2024-11-27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2BF25052-87BB-4400-8598-C9C172AB6F9C}" type="slidenum">
              <a:rPr lang="en-CA" smtClean="0"/>
              <a:t>‹#›</a:t>
            </a:fld>
            <a:endParaRPr lang="en-CA"/>
          </a:p>
        </p:txBody>
      </p:sp>
    </p:spTree>
    <p:extLst>
      <p:ext uri="{BB962C8B-B14F-4D97-AF65-F5344CB8AC3E}">
        <p14:creationId xmlns:p14="http://schemas.microsoft.com/office/powerpoint/2010/main" val="6222857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295FD6-AAAC-429C-9D20-06F39D073289}" type="datetimeFigureOut">
              <a:rPr lang="en-CA" smtClean="0"/>
              <a:t>2024-11-27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2BF25052-87BB-4400-8598-C9C172AB6F9C}" type="slidenum">
              <a:rPr lang="en-CA" smtClean="0"/>
              <a:t>‹#›</a:t>
            </a:fld>
            <a:endParaRPr lang="en-CA"/>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0026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B295FD6-AAAC-429C-9D20-06F39D073289}" type="datetimeFigureOut">
              <a:rPr lang="en-CA" smtClean="0"/>
              <a:t>2024-11-27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2BF25052-87BB-4400-8598-C9C172AB6F9C}" type="slidenum">
              <a:rPr lang="en-CA" smtClean="0"/>
              <a:t>‹#›</a:t>
            </a:fld>
            <a:endParaRPr lang="en-CA"/>
          </a:p>
        </p:txBody>
      </p:sp>
    </p:spTree>
    <p:extLst>
      <p:ext uri="{BB962C8B-B14F-4D97-AF65-F5344CB8AC3E}">
        <p14:creationId xmlns:p14="http://schemas.microsoft.com/office/powerpoint/2010/main" val="122522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B295FD6-AAAC-429C-9D20-06F39D073289}" type="datetimeFigureOut">
              <a:rPr lang="en-CA" smtClean="0"/>
              <a:t>2024-11-27</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2BF25052-87BB-4400-8598-C9C172AB6F9C}" type="slidenum">
              <a:rPr lang="en-CA" smtClean="0"/>
              <a:t>‹#›</a:t>
            </a:fld>
            <a:endParaRPr lang="en-CA"/>
          </a:p>
        </p:txBody>
      </p:sp>
    </p:spTree>
    <p:extLst>
      <p:ext uri="{BB962C8B-B14F-4D97-AF65-F5344CB8AC3E}">
        <p14:creationId xmlns:p14="http://schemas.microsoft.com/office/powerpoint/2010/main" val="2937345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B295FD6-AAAC-429C-9D20-06F39D073289}" type="datetimeFigureOut">
              <a:rPr lang="en-CA" smtClean="0"/>
              <a:t>2024-11-27</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2BF25052-87BB-4400-8598-C9C172AB6F9C}" type="slidenum">
              <a:rPr lang="en-CA" smtClean="0"/>
              <a:t>‹#›</a:t>
            </a:fld>
            <a:endParaRPr lang="en-CA"/>
          </a:p>
        </p:txBody>
      </p:sp>
    </p:spTree>
    <p:extLst>
      <p:ext uri="{BB962C8B-B14F-4D97-AF65-F5344CB8AC3E}">
        <p14:creationId xmlns:p14="http://schemas.microsoft.com/office/powerpoint/2010/main" val="2082655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B295FD6-AAAC-429C-9D20-06F39D073289}" type="datetimeFigureOut">
              <a:rPr lang="en-CA" smtClean="0"/>
              <a:t>2024-11-27</a:t>
            </a:fld>
            <a:endParaRPr lang="en-CA"/>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CA"/>
          </a:p>
        </p:txBody>
      </p:sp>
      <p:sp>
        <p:nvSpPr>
          <p:cNvPr id="9" name="Slide Number Placeholder 8"/>
          <p:cNvSpPr>
            <a:spLocks noGrp="1"/>
          </p:cNvSpPr>
          <p:nvPr>
            <p:ph type="sldNum" sz="quarter" idx="12"/>
          </p:nvPr>
        </p:nvSpPr>
        <p:spPr/>
        <p:txBody>
          <a:bodyPr/>
          <a:lstStyle/>
          <a:p>
            <a:fld id="{2BF25052-87BB-4400-8598-C9C172AB6F9C}" type="slidenum">
              <a:rPr lang="en-CA" smtClean="0"/>
              <a:t>‹#›</a:t>
            </a:fld>
            <a:endParaRPr lang="en-CA"/>
          </a:p>
        </p:txBody>
      </p:sp>
    </p:spTree>
    <p:extLst>
      <p:ext uri="{BB962C8B-B14F-4D97-AF65-F5344CB8AC3E}">
        <p14:creationId xmlns:p14="http://schemas.microsoft.com/office/powerpoint/2010/main" val="287674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B295FD6-AAAC-429C-9D20-06F39D073289}" type="datetimeFigureOut">
              <a:rPr lang="en-CA" smtClean="0"/>
              <a:t>2024-11-27</a:t>
            </a:fld>
            <a:endParaRPr lang="en-CA"/>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CA"/>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BF25052-87BB-4400-8598-C9C172AB6F9C}" type="slidenum">
              <a:rPr lang="en-CA" smtClean="0"/>
              <a:t>‹#›</a:t>
            </a:fld>
            <a:endParaRPr lang="en-CA"/>
          </a:p>
        </p:txBody>
      </p:sp>
    </p:spTree>
    <p:extLst>
      <p:ext uri="{BB962C8B-B14F-4D97-AF65-F5344CB8AC3E}">
        <p14:creationId xmlns:p14="http://schemas.microsoft.com/office/powerpoint/2010/main" val="36170140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295FD6-AAAC-429C-9D20-06F39D073289}" type="datetimeFigureOut">
              <a:rPr lang="en-CA" smtClean="0"/>
              <a:t>2024-11-27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2BF25052-87BB-4400-8598-C9C172AB6F9C}" type="slidenum">
              <a:rPr lang="en-CA" smtClean="0"/>
              <a:t>‹#›</a:t>
            </a:fld>
            <a:endParaRPr lang="en-CA"/>
          </a:p>
        </p:txBody>
      </p:sp>
    </p:spTree>
    <p:extLst>
      <p:ext uri="{BB962C8B-B14F-4D97-AF65-F5344CB8AC3E}">
        <p14:creationId xmlns:p14="http://schemas.microsoft.com/office/powerpoint/2010/main" val="2095875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B295FD6-AAAC-429C-9D20-06F39D073289}" type="datetimeFigureOut">
              <a:rPr lang="en-CA" smtClean="0"/>
              <a:t>2024-11-27</a:t>
            </a:fld>
            <a:endParaRPr lang="en-CA"/>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CA"/>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BF25052-87BB-4400-8598-C9C172AB6F9C}" type="slidenum">
              <a:rPr lang="en-CA" smtClean="0"/>
              <a:t>‹#›</a:t>
            </a:fld>
            <a:endParaRPr lang="en-CA"/>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116981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DC7E7-3950-9D26-9C98-593FA24C7302}"/>
              </a:ext>
            </a:extLst>
          </p:cNvPr>
          <p:cNvSpPr>
            <a:spLocks noGrp="1"/>
          </p:cNvSpPr>
          <p:nvPr>
            <p:ph type="ctrTitle"/>
          </p:nvPr>
        </p:nvSpPr>
        <p:spPr>
          <a:xfrm>
            <a:off x="1097280" y="758951"/>
            <a:ext cx="10058400" cy="3595765"/>
          </a:xfrm>
        </p:spPr>
        <p:txBody>
          <a:bodyPr>
            <a:normAutofit/>
          </a:bodyPr>
          <a:lstStyle/>
          <a:p>
            <a:r>
              <a:rPr lang="en-CA" sz="7200" dirty="0">
                <a:cs typeface="Times New Roman" panose="02020603050405020304" pitchFamily="18" charset="0"/>
              </a:rPr>
              <a:t>TEAM 1 PRESENTATION</a:t>
            </a:r>
          </a:p>
        </p:txBody>
      </p:sp>
      <p:sp>
        <p:nvSpPr>
          <p:cNvPr id="3" name="Subtitle 2">
            <a:extLst>
              <a:ext uri="{FF2B5EF4-FFF2-40B4-BE49-F238E27FC236}">
                <a16:creationId xmlns:a16="http://schemas.microsoft.com/office/drawing/2014/main" id="{78FA2321-22C8-E6C2-64EF-5D6C4D4CC533}"/>
              </a:ext>
            </a:extLst>
          </p:cNvPr>
          <p:cNvSpPr>
            <a:spLocks noGrp="1"/>
          </p:cNvSpPr>
          <p:nvPr>
            <p:ph type="subTitle" idx="1"/>
          </p:nvPr>
        </p:nvSpPr>
        <p:spPr>
          <a:xfrm>
            <a:off x="1097280" y="4569013"/>
            <a:ext cx="10058400" cy="1530035"/>
          </a:xfrm>
        </p:spPr>
        <p:txBody>
          <a:bodyPr>
            <a:normAutofit/>
          </a:bodyPr>
          <a:lstStyle/>
          <a:p>
            <a:r>
              <a:rPr lang="en-CA" sz="2000" dirty="0">
                <a:cs typeface="Times New Roman" panose="02020603050405020304" pitchFamily="18" charset="0"/>
              </a:rPr>
              <a:t>COMP-3220</a:t>
            </a:r>
          </a:p>
          <a:p>
            <a:r>
              <a:rPr lang="en-CA" sz="2000" dirty="0">
                <a:cs typeface="Times New Roman" panose="02020603050405020304" pitchFamily="18" charset="0"/>
              </a:rPr>
              <a:t>BY: Blake Derksen, Hiba Rehman, </a:t>
            </a:r>
            <a:r>
              <a:rPr lang="en-CA" sz="2000" dirty="0" err="1">
                <a:cs typeface="Times New Roman" panose="02020603050405020304" pitchFamily="18" charset="0"/>
              </a:rPr>
              <a:t>Karanveer</a:t>
            </a:r>
            <a:r>
              <a:rPr lang="en-CA" sz="2000" dirty="0">
                <a:cs typeface="Times New Roman" panose="02020603050405020304" pitchFamily="18" charset="0"/>
              </a:rPr>
              <a:t> Sidhu, Matthew Gagnon, Matthew </a:t>
            </a:r>
            <a:r>
              <a:rPr lang="en-CA" sz="2000" dirty="0" err="1">
                <a:cs typeface="Times New Roman" panose="02020603050405020304" pitchFamily="18" charset="0"/>
              </a:rPr>
              <a:t>Muscedere</a:t>
            </a:r>
            <a:r>
              <a:rPr lang="en-CA" sz="2000" dirty="0">
                <a:cs typeface="Times New Roman" panose="02020603050405020304" pitchFamily="18" charset="0"/>
              </a:rPr>
              <a:t>, Tory Provenzano, </a:t>
            </a:r>
            <a:r>
              <a:rPr lang="en-CA" sz="2000" dirty="0" err="1">
                <a:cs typeface="Times New Roman" panose="02020603050405020304" pitchFamily="18" charset="0"/>
              </a:rPr>
              <a:t>Varunteja</a:t>
            </a:r>
            <a:r>
              <a:rPr lang="en-CA" sz="2000" dirty="0">
                <a:cs typeface="Times New Roman" panose="02020603050405020304" pitchFamily="18" charset="0"/>
              </a:rPr>
              <a:t> </a:t>
            </a:r>
            <a:r>
              <a:rPr lang="en-CA" sz="2000" dirty="0" err="1">
                <a:cs typeface="Times New Roman" panose="02020603050405020304" pitchFamily="18" charset="0"/>
              </a:rPr>
              <a:t>Katakam</a:t>
            </a:r>
            <a:endParaRPr lang="en-CA" sz="2000" dirty="0">
              <a:cs typeface="Times New Roman" panose="02020603050405020304" pitchFamily="18" charset="0"/>
            </a:endParaRPr>
          </a:p>
        </p:txBody>
      </p:sp>
    </p:spTree>
    <p:extLst>
      <p:ext uri="{BB962C8B-B14F-4D97-AF65-F5344CB8AC3E}">
        <p14:creationId xmlns:p14="http://schemas.microsoft.com/office/powerpoint/2010/main" val="2455227011"/>
      </p:ext>
    </p:extLst>
  </p:cSld>
  <p:clrMapOvr>
    <a:masterClrMapping/>
  </p:clrMapOvr>
  <mc:AlternateContent xmlns:mc="http://schemas.openxmlformats.org/markup-compatibility/2006" xmlns:p14="http://schemas.microsoft.com/office/powerpoint/2010/main">
    <mc:Choice Requires="p14">
      <p:transition spd="med" p14:dur="700" advTm="36762">
        <p:fade/>
      </p:transition>
    </mc:Choice>
    <mc:Fallback xmlns="">
      <p:transition spd="med" advTm="36762">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C57D6-4AB5-3217-C20E-4546E87116CD}"/>
              </a:ext>
            </a:extLst>
          </p:cNvPr>
          <p:cNvSpPr>
            <a:spLocks noGrp="1"/>
          </p:cNvSpPr>
          <p:nvPr>
            <p:ph type="title"/>
          </p:nvPr>
        </p:nvSpPr>
        <p:spPr/>
        <p:txBody>
          <a:bodyPr/>
          <a:lstStyle/>
          <a:p>
            <a:r>
              <a:rPr lang="en-CA" dirty="0">
                <a:cs typeface="Times New Roman" panose="02020603050405020304" pitchFamily="18" charset="0"/>
              </a:rPr>
              <a:t>NEXT ITERATION PLAN</a:t>
            </a:r>
          </a:p>
        </p:txBody>
      </p:sp>
      <p:sp>
        <p:nvSpPr>
          <p:cNvPr id="3" name="Content Placeholder 2">
            <a:extLst>
              <a:ext uri="{FF2B5EF4-FFF2-40B4-BE49-F238E27FC236}">
                <a16:creationId xmlns:a16="http://schemas.microsoft.com/office/drawing/2014/main" id="{7F9FF4E3-E6DE-7763-1F3F-A8469B1E92D4}"/>
              </a:ext>
            </a:extLst>
          </p:cNvPr>
          <p:cNvSpPr>
            <a:spLocks noGrp="1"/>
          </p:cNvSpPr>
          <p:nvPr>
            <p:ph idx="1"/>
          </p:nvPr>
        </p:nvSpPr>
        <p:spPr/>
        <p:txBody>
          <a:bodyPr>
            <a:normAutofit/>
          </a:bodyPr>
          <a:lstStyle/>
          <a:p>
            <a:pPr marL="0" indent="0">
              <a:buNone/>
            </a:pPr>
            <a:r>
              <a:rPr lang="en-CA" sz="2400" dirty="0">
                <a:latin typeface="+mj-lt"/>
                <a:cs typeface="Times New Roman" panose="02020603050405020304" pitchFamily="18" charset="0"/>
              </a:rPr>
              <a:t>Some plans and key goals for our next iteration are:</a:t>
            </a:r>
          </a:p>
          <a:p>
            <a:pPr>
              <a:buFont typeface="Arial" panose="020B0604020202020204" pitchFamily="34" charset="0"/>
              <a:buChar char="•"/>
            </a:pPr>
            <a:r>
              <a:rPr lang="en-CA" sz="2400" dirty="0">
                <a:latin typeface="+mj-lt"/>
                <a:cs typeface="Times New Roman" panose="02020603050405020304" pitchFamily="18" charset="0"/>
              </a:rPr>
              <a:t> Enhance the UI developed in the last phase and more visual elements, features, and make it more visually appealing.</a:t>
            </a:r>
          </a:p>
          <a:p>
            <a:pPr>
              <a:buFont typeface="Arial" panose="020B0604020202020204" pitchFamily="34" charset="0"/>
              <a:buChar char="•"/>
            </a:pPr>
            <a:r>
              <a:rPr lang="en-CA" sz="2400" dirty="0">
                <a:latin typeface="+mj-lt"/>
                <a:cs typeface="Times New Roman" panose="02020603050405020304" pitchFamily="18" charset="0"/>
              </a:rPr>
              <a:t> Implement more use cases for different sets of people, with different interactions and functionalities, making UML diagrams to reference.</a:t>
            </a:r>
          </a:p>
          <a:p>
            <a:pPr>
              <a:buFont typeface="Arial" panose="020B0604020202020204" pitchFamily="34" charset="0"/>
              <a:buChar char="•"/>
            </a:pPr>
            <a:r>
              <a:rPr lang="en-CA" sz="2400" dirty="0">
                <a:latin typeface="+mj-lt"/>
                <a:cs typeface="Times New Roman" panose="02020603050405020304" pitchFamily="18" charset="0"/>
              </a:rPr>
              <a:t> Refine backend file management and bug fixing, testing more often as more features are added.</a:t>
            </a:r>
          </a:p>
          <a:p>
            <a:pPr>
              <a:buFont typeface="Arial" panose="020B0604020202020204" pitchFamily="34" charset="0"/>
              <a:buChar char="•"/>
            </a:pPr>
            <a:r>
              <a:rPr lang="en-CA" sz="2400" dirty="0">
                <a:latin typeface="+mj-lt"/>
                <a:cs typeface="Times New Roman" panose="02020603050405020304" pitchFamily="18" charset="0"/>
              </a:rPr>
              <a:t> Update UML diagrams and case documentations to reflect the newest version and vision of the project.</a:t>
            </a:r>
          </a:p>
        </p:txBody>
      </p:sp>
    </p:spTree>
    <p:extLst>
      <p:ext uri="{BB962C8B-B14F-4D97-AF65-F5344CB8AC3E}">
        <p14:creationId xmlns:p14="http://schemas.microsoft.com/office/powerpoint/2010/main" val="1283483222"/>
      </p:ext>
    </p:extLst>
  </p:cSld>
  <p:clrMapOvr>
    <a:masterClrMapping/>
  </p:clrMapOvr>
  <mc:AlternateContent xmlns:mc="http://schemas.openxmlformats.org/markup-compatibility/2006" xmlns:p14="http://schemas.microsoft.com/office/powerpoint/2010/main">
    <mc:Choice Requires="p14">
      <p:transition spd="med" p14:dur="700" advTm="60165">
        <p:fade/>
      </p:transition>
    </mc:Choice>
    <mc:Fallback xmlns="">
      <p:transition spd="med" advTm="60165">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8FFA7-ABFA-445B-6FDA-3407C3116F76}"/>
              </a:ext>
            </a:extLst>
          </p:cNvPr>
          <p:cNvSpPr>
            <a:spLocks noGrp="1"/>
          </p:cNvSpPr>
          <p:nvPr>
            <p:ph type="title"/>
          </p:nvPr>
        </p:nvSpPr>
        <p:spPr/>
        <p:txBody>
          <a:bodyPr/>
          <a:lstStyle/>
          <a:p>
            <a:r>
              <a:rPr lang="en-CA" dirty="0">
                <a:cs typeface="Times New Roman" panose="02020603050405020304" pitchFamily="18" charset="0"/>
              </a:rPr>
              <a:t>OUR CASE WE CHOSE, OUR VISION</a:t>
            </a:r>
          </a:p>
        </p:txBody>
      </p:sp>
      <p:sp>
        <p:nvSpPr>
          <p:cNvPr id="3" name="Content Placeholder 2">
            <a:extLst>
              <a:ext uri="{FF2B5EF4-FFF2-40B4-BE49-F238E27FC236}">
                <a16:creationId xmlns:a16="http://schemas.microsoft.com/office/drawing/2014/main" id="{167BD7BA-BEC1-CC1C-F2B4-A6B33F2E1541}"/>
              </a:ext>
            </a:extLst>
          </p:cNvPr>
          <p:cNvSpPr>
            <a:spLocks noGrp="1"/>
          </p:cNvSpPr>
          <p:nvPr>
            <p:ph idx="1"/>
          </p:nvPr>
        </p:nvSpPr>
        <p:spPr/>
        <p:txBody>
          <a:bodyPr>
            <a:normAutofit lnSpcReduction="10000"/>
          </a:bodyPr>
          <a:lstStyle/>
          <a:p>
            <a:pPr marL="0" indent="0">
              <a:buNone/>
            </a:pPr>
            <a:r>
              <a:rPr lang="en-CA" sz="2400" dirty="0">
                <a:latin typeface="+mj-lt"/>
                <a:cs typeface="Times New Roman" panose="02020603050405020304" pitchFamily="18" charset="0"/>
              </a:rPr>
              <a:t>Our team chose: “Case Study 6: COVID-19 Datasets from CMAJ”</a:t>
            </a:r>
          </a:p>
          <a:p>
            <a:pPr marL="0" indent="0">
              <a:buNone/>
            </a:pPr>
            <a:r>
              <a:rPr lang="en-CA" sz="2400" dirty="0">
                <a:latin typeface="+mj-lt"/>
                <a:cs typeface="Times New Roman" panose="02020603050405020304" pitchFamily="18" charset="0"/>
              </a:rPr>
              <a:t>The article provided in the case study highlighted a </a:t>
            </a:r>
            <a:r>
              <a:rPr lang="en-US" sz="2400" dirty="0">
                <a:latin typeface="+mj-lt"/>
                <a:cs typeface="Times New Roman" panose="02020603050405020304" pitchFamily="18" charset="0"/>
              </a:rPr>
              <a:t>critical need for timely, accurate, and accessible epidemiological data during a health crisis, which was lacking during the recent COVID-19 pandemic.</a:t>
            </a:r>
            <a:endParaRPr lang="en-CA" sz="2400" dirty="0">
              <a:latin typeface="+mj-lt"/>
              <a:cs typeface="Times New Roman" panose="02020603050405020304" pitchFamily="18" charset="0"/>
            </a:endParaRPr>
          </a:p>
          <a:p>
            <a:pPr marL="0" indent="0">
              <a:buNone/>
            </a:pPr>
            <a:r>
              <a:rPr lang="en-CA" sz="2400" dirty="0">
                <a:latin typeface="+mj-lt"/>
                <a:cs typeface="Times New Roman" panose="02020603050405020304" pitchFamily="18" charset="0"/>
              </a:rPr>
              <a:t>The case study also provided us with links to a GitHub repository and a dashboard to reference when creating our own platform to display COVID-19 data.</a:t>
            </a:r>
          </a:p>
          <a:p>
            <a:pPr marL="0" indent="0">
              <a:buNone/>
            </a:pPr>
            <a:r>
              <a:rPr lang="en-CA" sz="2400" kern="100" dirty="0">
                <a:effectLst/>
                <a:latin typeface="+mj-lt"/>
                <a:ea typeface="Times New Roman" panose="02020603050405020304" pitchFamily="18" charset="0"/>
                <a:cs typeface="Arial" panose="020B0604020202020204" pitchFamily="34" charset="0"/>
              </a:rPr>
              <a:t>Our objective was to create an open data platform that uses the data provided by these resources to create and manage one source for all COVID-19 case data in Canada. Our primary vision was to facilitate easy access to high-quality, real-time epidemiological data to improve public health responses, speed up research, and encourage innovation.</a:t>
            </a:r>
            <a:endParaRPr lang="en-CA" sz="2400" kern="100" dirty="0">
              <a:effectLst/>
              <a:latin typeface="+mj-lt"/>
              <a:ea typeface="Aptos" panose="020B0004020202020204" pitchFamily="34" charset="0"/>
              <a:cs typeface="Arial" panose="020B0604020202020204" pitchFamily="34" charset="0"/>
            </a:endParaRPr>
          </a:p>
          <a:p>
            <a:pPr marL="0" indent="0">
              <a:buNone/>
            </a:pP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66535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9341E-E1D3-3AA5-C916-9315154CAD13}"/>
              </a:ext>
            </a:extLst>
          </p:cNvPr>
          <p:cNvSpPr>
            <a:spLocks noGrp="1"/>
          </p:cNvSpPr>
          <p:nvPr>
            <p:ph type="title"/>
          </p:nvPr>
        </p:nvSpPr>
        <p:spPr/>
        <p:txBody>
          <a:bodyPr/>
          <a:lstStyle/>
          <a:p>
            <a:r>
              <a:rPr lang="en-CA" dirty="0">
                <a:cs typeface="Times New Roman" panose="02020603050405020304" pitchFamily="18" charset="0"/>
              </a:rPr>
              <a:t>REQUIREMENTS, SCOPE, AND RISKS</a:t>
            </a:r>
          </a:p>
        </p:txBody>
      </p:sp>
      <p:sp>
        <p:nvSpPr>
          <p:cNvPr id="3" name="Content Placeholder 2">
            <a:extLst>
              <a:ext uri="{FF2B5EF4-FFF2-40B4-BE49-F238E27FC236}">
                <a16:creationId xmlns:a16="http://schemas.microsoft.com/office/drawing/2014/main" id="{C1FA7E25-0E30-AE28-F72A-F475C48FED8A}"/>
              </a:ext>
            </a:extLst>
          </p:cNvPr>
          <p:cNvSpPr>
            <a:spLocks noGrp="1"/>
          </p:cNvSpPr>
          <p:nvPr>
            <p:ph idx="1"/>
          </p:nvPr>
        </p:nvSpPr>
        <p:spPr/>
        <p:txBody>
          <a:bodyPr>
            <a:normAutofit/>
          </a:bodyPr>
          <a:lstStyle/>
          <a:p>
            <a:pPr marL="0" indent="0">
              <a:buNone/>
            </a:pPr>
            <a:r>
              <a:rPr lang="en-CA" sz="2400" dirty="0">
                <a:latin typeface="+mj-lt"/>
                <a:cs typeface="Times New Roman" panose="02020603050405020304" pitchFamily="18" charset="0"/>
              </a:rPr>
              <a:t>Requirements/Scope:</a:t>
            </a:r>
          </a:p>
          <a:p>
            <a:pPr>
              <a:buFont typeface="Arial" panose="020B0604020202020204" pitchFamily="34" charset="0"/>
              <a:buChar char="•"/>
            </a:pPr>
            <a:r>
              <a:rPr lang="en-CA" sz="2400" dirty="0">
                <a:latin typeface="+mj-lt"/>
                <a:cs typeface="Times New Roman" panose="02020603050405020304" pitchFamily="18" charset="0"/>
              </a:rPr>
              <a:t> Interactive dashboards to display COVID-19 data.</a:t>
            </a:r>
          </a:p>
          <a:p>
            <a:pPr>
              <a:buFont typeface="Arial" panose="020B0604020202020204" pitchFamily="34" charset="0"/>
              <a:buChar char="•"/>
            </a:pPr>
            <a:r>
              <a:rPr lang="en-CA" sz="2400" dirty="0">
                <a:latin typeface="+mj-lt"/>
                <a:cs typeface="Times New Roman" panose="02020603050405020304" pitchFamily="18" charset="0"/>
              </a:rPr>
              <a:t> Real-time updating of datasets by public health authorities.</a:t>
            </a:r>
          </a:p>
          <a:p>
            <a:pPr>
              <a:buFont typeface="Arial" panose="020B0604020202020204" pitchFamily="34" charset="0"/>
              <a:buChar char="•"/>
            </a:pPr>
            <a:r>
              <a:rPr lang="en-CA" sz="2400" dirty="0">
                <a:latin typeface="+mj-lt"/>
                <a:cs typeface="Times New Roman" panose="02020603050405020304" pitchFamily="18" charset="0"/>
              </a:rPr>
              <a:t> Enable developers/researchers to access data publicly.</a:t>
            </a:r>
          </a:p>
          <a:p>
            <a:pPr marL="0" indent="0">
              <a:buNone/>
            </a:pPr>
            <a:r>
              <a:rPr lang="en-CA" sz="2400" dirty="0">
                <a:latin typeface="+mj-lt"/>
                <a:cs typeface="Times New Roman" panose="02020603050405020304" pitchFamily="18" charset="0"/>
              </a:rPr>
              <a:t>Main Risks:</a:t>
            </a:r>
          </a:p>
          <a:p>
            <a:pPr>
              <a:buFont typeface="Arial" panose="020B0604020202020204" pitchFamily="34" charset="0"/>
              <a:buChar char="•"/>
            </a:pPr>
            <a:r>
              <a:rPr lang="en-CA" sz="2400" dirty="0">
                <a:latin typeface="+mj-lt"/>
                <a:cs typeface="Times New Roman" panose="02020603050405020304" pitchFamily="18" charset="0"/>
              </a:rPr>
              <a:t> Data privacy problems, including data leaks and illegal access.</a:t>
            </a:r>
          </a:p>
          <a:p>
            <a:pPr>
              <a:buFont typeface="Arial" panose="020B0604020202020204" pitchFamily="34" charset="0"/>
              <a:buChar char="•"/>
            </a:pPr>
            <a:r>
              <a:rPr lang="en-CA" sz="2400" dirty="0">
                <a:latin typeface="+mj-lt"/>
                <a:cs typeface="Times New Roman" panose="02020603050405020304" pitchFamily="18" charset="0"/>
              </a:rPr>
              <a:t> Maintaining data integrity and accuracy.</a:t>
            </a:r>
          </a:p>
          <a:p>
            <a:pPr>
              <a:buFont typeface="Arial" panose="020B0604020202020204" pitchFamily="34" charset="0"/>
              <a:buChar char="•"/>
            </a:pPr>
            <a:r>
              <a:rPr lang="en-CA" sz="2400" dirty="0">
                <a:latin typeface="+mj-lt"/>
                <a:cs typeface="Times New Roman" panose="02020603050405020304" pitchFamily="18" charset="0"/>
              </a:rPr>
              <a:t> Scheduling risks, like scope creep and time conflicts.</a:t>
            </a:r>
          </a:p>
        </p:txBody>
      </p:sp>
    </p:spTree>
    <p:extLst>
      <p:ext uri="{BB962C8B-B14F-4D97-AF65-F5344CB8AC3E}">
        <p14:creationId xmlns:p14="http://schemas.microsoft.com/office/powerpoint/2010/main" val="1326620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C3394-B7FD-440A-3E1E-CCECD882E9DD}"/>
              </a:ext>
            </a:extLst>
          </p:cNvPr>
          <p:cNvSpPr>
            <a:spLocks noGrp="1"/>
          </p:cNvSpPr>
          <p:nvPr>
            <p:ph type="title"/>
          </p:nvPr>
        </p:nvSpPr>
        <p:spPr/>
        <p:txBody>
          <a:bodyPr/>
          <a:lstStyle/>
          <a:p>
            <a:r>
              <a:rPr lang="en-CA" dirty="0">
                <a:cs typeface="Times New Roman" panose="02020603050405020304" pitchFamily="18" charset="0"/>
              </a:rPr>
              <a:t>SOLUTIONS</a:t>
            </a:r>
          </a:p>
        </p:txBody>
      </p:sp>
      <p:sp>
        <p:nvSpPr>
          <p:cNvPr id="3" name="Content Placeholder 2">
            <a:extLst>
              <a:ext uri="{FF2B5EF4-FFF2-40B4-BE49-F238E27FC236}">
                <a16:creationId xmlns:a16="http://schemas.microsoft.com/office/drawing/2014/main" id="{4BAA1840-A2D8-A60D-B545-8A1233AC4A90}"/>
              </a:ext>
            </a:extLst>
          </p:cNvPr>
          <p:cNvSpPr>
            <a:spLocks noGrp="1"/>
          </p:cNvSpPr>
          <p:nvPr>
            <p:ph idx="1"/>
          </p:nvPr>
        </p:nvSpPr>
        <p:spPr/>
        <p:txBody>
          <a:bodyPr vert="horz" lIns="0" tIns="45720" rIns="0" bIns="45720" rtlCol="0" anchor="t">
            <a:normAutofit/>
          </a:bodyPr>
          <a:lstStyle/>
          <a:p>
            <a:pPr marL="0" indent="0">
              <a:buNone/>
            </a:pPr>
            <a:r>
              <a:rPr lang="en-CA" sz="2400" dirty="0">
                <a:latin typeface="+mj-lt"/>
                <a:cs typeface="Times New Roman"/>
              </a:rPr>
              <a:t>Some solutions that we produced to mitigate these risks are:</a:t>
            </a:r>
          </a:p>
          <a:p>
            <a:pPr>
              <a:buFont typeface="Arial" panose="020B0604020202020204" pitchFamily="34" charset="0"/>
              <a:buChar char="•"/>
            </a:pPr>
            <a:r>
              <a:rPr lang="en-CA" sz="2400" dirty="0">
                <a:latin typeface="+mj-lt"/>
                <a:cs typeface="Times New Roman"/>
              </a:rPr>
              <a:t> Limit access to datasets and our repositories, insuring data privacy.</a:t>
            </a:r>
          </a:p>
          <a:p>
            <a:pPr>
              <a:buFont typeface="Arial" panose="020B0604020202020204" pitchFamily="34" charset="0"/>
              <a:buChar char="•"/>
            </a:pPr>
            <a:r>
              <a:rPr lang="en-CA" sz="2400" dirty="0">
                <a:latin typeface="+mj-lt"/>
                <a:cs typeface="Times New Roman"/>
              </a:rPr>
              <a:t> Implement data validation checks and provide error handling for incomplete data sets, insuring data integrity and quality.</a:t>
            </a:r>
          </a:p>
          <a:p>
            <a:pPr>
              <a:buFont typeface="Arial" panose="020B0604020202020204" pitchFamily="34" charset="0"/>
              <a:buChar char="•"/>
            </a:pPr>
            <a:r>
              <a:rPr lang="en-CA" sz="2400" dirty="0">
                <a:latin typeface="+mj-lt"/>
                <a:cs typeface="Times New Roman"/>
              </a:rPr>
              <a:t> Set up meetings a week ahead of time to ensure everyone is on the same page, and to strictly follow our inception plan to not have too much work.</a:t>
            </a:r>
          </a:p>
          <a:p>
            <a:pPr>
              <a:buFont typeface="Arial" panose="020B0604020202020204" pitchFamily="34" charset="0"/>
              <a:buChar char="•"/>
            </a:pPr>
            <a:r>
              <a:rPr lang="en-CA" sz="2400" dirty="0">
                <a:latin typeface="+mj-lt"/>
                <a:cs typeface="Times New Roman"/>
              </a:rPr>
              <a:t> Giving everyone a role/job in an assignment, optimizing our workflow and ensuring full completion of a part/section.</a:t>
            </a:r>
          </a:p>
        </p:txBody>
      </p:sp>
    </p:spTree>
    <p:extLst>
      <p:ext uri="{BB962C8B-B14F-4D97-AF65-F5344CB8AC3E}">
        <p14:creationId xmlns:p14="http://schemas.microsoft.com/office/powerpoint/2010/main" val="2508257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39A1E-27FF-C2AF-C330-B49A8137F205}"/>
              </a:ext>
            </a:extLst>
          </p:cNvPr>
          <p:cNvSpPr>
            <a:spLocks noGrp="1"/>
          </p:cNvSpPr>
          <p:nvPr>
            <p:ph type="title"/>
          </p:nvPr>
        </p:nvSpPr>
        <p:spPr/>
        <p:txBody>
          <a:bodyPr/>
          <a:lstStyle/>
          <a:p>
            <a:r>
              <a:rPr lang="en-CA" dirty="0">
                <a:cs typeface="Times New Roman" panose="02020603050405020304" pitchFamily="18" charset="0"/>
              </a:rPr>
              <a:t>HOW WE USE OPEN DATA</a:t>
            </a:r>
          </a:p>
        </p:txBody>
      </p:sp>
      <p:sp>
        <p:nvSpPr>
          <p:cNvPr id="3" name="Content Placeholder 2">
            <a:extLst>
              <a:ext uri="{FF2B5EF4-FFF2-40B4-BE49-F238E27FC236}">
                <a16:creationId xmlns:a16="http://schemas.microsoft.com/office/drawing/2014/main" id="{FF44D7DC-15F6-6AA0-36EC-19447C5067BB}"/>
              </a:ext>
            </a:extLst>
          </p:cNvPr>
          <p:cNvSpPr>
            <a:spLocks noGrp="1"/>
          </p:cNvSpPr>
          <p:nvPr>
            <p:ph idx="1"/>
          </p:nvPr>
        </p:nvSpPr>
        <p:spPr>
          <a:xfrm>
            <a:off x="436606" y="1737360"/>
            <a:ext cx="5154281" cy="4595327"/>
          </a:xfrm>
        </p:spPr>
        <p:txBody>
          <a:bodyPr vert="horz" lIns="91440" tIns="45720" rIns="91440" bIns="45720" rtlCol="0" anchor="t">
            <a:normAutofit fontScale="92500" lnSpcReduction="10000"/>
          </a:bodyPr>
          <a:lstStyle/>
          <a:p>
            <a:pPr marL="457200" indent="-457200">
              <a:buAutoNum type="arabicPeriod"/>
            </a:pPr>
            <a:r>
              <a:rPr lang="en-CA" sz="2100" dirty="0">
                <a:latin typeface="+mj-lt"/>
                <a:ea typeface="+mn-lt"/>
                <a:cs typeface="+mn-lt"/>
              </a:rPr>
              <a:t>Aggregating and analyzing COVID-19 statistics, including cases, recoveries, and vaccine distributions, across Canadian provinces.</a:t>
            </a:r>
            <a:endParaRPr lang="en-US" sz="2100" dirty="0">
              <a:solidFill>
                <a:srgbClr val="000000"/>
              </a:solidFill>
              <a:latin typeface="+mj-lt"/>
              <a:ea typeface="+mn-lt"/>
              <a:cs typeface="+mn-lt"/>
            </a:endParaRPr>
          </a:p>
          <a:p>
            <a:pPr marL="457200" indent="-457200">
              <a:buAutoNum type="arabicPeriod"/>
            </a:pPr>
            <a:r>
              <a:rPr lang="en-CA" sz="2100" dirty="0">
                <a:latin typeface="+mj-lt"/>
                <a:ea typeface="+mn-lt"/>
                <a:cs typeface="+mn-lt"/>
              </a:rPr>
              <a:t>Parsing data from publicly available CSV files and validating it for accuracy.</a:t>
            </a:r>
            <a:endParaRPr lang="en-CA" sz="2100" dirty="0">
              <a:solidFill>
                <a:srgbClr val="000000"/>
              </a:solidFill>
              <a:latin typeface="+mj-lt"/>
              <a:ea typeface="+mn-lt"/>
              <a:cs typeface="+mn-lt"/>
            </a:endParaRPr>
          </a:p>
          <a:p>
            <a:pPr marL="457200" indent="-457200">
              <a:buAutoNum type="arabicPeriod"/>
            </a:pPr>
            <a:r>
              <a:rPr lang="en-CA" sz="2100" dirty="0">
                <a:latin typeface="+mj-lt"/>
                <a:ea typeface="+mn-lt"/>
                <a:cs typeface="+mn-lt"/>
              </a:rPr>
              <a:t>Processing the data into interactive visualizations and tables for user exploration.</a:t>
            </a:r>
            <a:endParaRPr lang="en-CA" sz="2100" dirty="0">
              <a:solidFill>
                <a:srgbClr val="000000"/>
              </a:solidFill>
              <a:latin typeface="+mj-lt"/>
              <a:ea typeface="+mn-lt"/>
              <a:cs typeface="+mn-lt"/>
            </a:endParaRPr>
          </a:p>
          <a:p>
            <a:pPr marL="457200" indent="-457200">
              <a:buAutoNum type="arabicPeriod"/>
            </a:pPr>
            <a:r>
              <a:rPr lang="en-CA" sz="2100" dirty="0">
                <a:latin typeface="+mj-lt"/>
                <a:ea typeface="+mn-lt"/>
                <a:cs typeface="+mn-lt"/>
              </a:rPr>
              <a:t>Allowing users to filter data by region and timeframe to uncover trends and insights.</a:t>
            </a:r>
            <a:endParaRPr lang="en-CA" sz="2100" dirty="0">
              <a:solidFill>
                <a:srgbClr val="000000"/>
              </a:solidFill>
              <a:latin typeface="+mj-lt"/>
              <a:ea typeface="+mn-lt"/>
              <a:cs typeface="+mn-lt"/>
            </a:endParaRPr>
          </a:p>
          <a:p>
            <a:pPr marL="457200" indent="-457200">
              <a:buAutoNum type="arabicPeriod"/>
            </a:pPr>
            <a:r>
              <a:rPr lang="en-CA" sz="2100" dirty="0">
                <a:latin typeface="+mj-lt"/>
                <a:ea typeface="+mn-lt"/>
                <a:cs typeface="+mn-lt"/>
              </a:rPr>
              <a:t>Building APIs for developers to </a:t>
            </a:r>
            <a:r>
              <a:rPr lang="en-CA" sz="1900" dirty="0">
                <a:latin typeface="+mj-lt"/>
                <a:ea typeface="+mn-lt"/>
                <a:cs typeface="+mn-lt"/>
              </a:rPr>
              <a:t>integrate</a:t>
            </a:r>
            <a:r>
              <a:rPr lang="en-CA" sz="2100" dirty="0">
                <a:latin typeface="+mj-lt"/>
                <a:ea typeface="+mn-lt"/>
                <a:cs typeface="+mn-lt"/>
              </a:rPr>
              <a:t> data into their own applications, fostering innovation.</a:t>
            </a:r>
            <a:endParaRPr lang="en-CA" sz="2100" dirty="0">
              <a:solidFill>
                <a:srgbClr val="000000"/>
              </a:solidFill>
              <a:latin typeface="+mj-lt"/>
              <a:ea typeface="+mn-lt"/>
              <a:cs typeface="+mn-lt"/>
            </a:endParaRPr>
          </a:p>
          <a:p>
            <a:pPr marL="457200" indent="-457200">
              <a:buAutoNum type="arabicPeriod"/>
            </a:pPr>
            <a:r>
              <a:rPr lang="en-CA" sz="2100" dirty="0">
                <a:latin typeface="+mj-lt"/>
                <a:ea typeface="+mn-lt"/>
                <a:cs typeface="+mn-lt"/>
              </a:rPr>
              <a:t>Providing a platform that leverages open data to enhance public health decision-making.</a:t>
            </a:r>
            <a:endParaRPr lang="en-CA" sz="2100" dirty="0">
              <a:latin typeface="+mj-lt"/>
              <a:ea typeface="Calibri" panose="020F0502020204030204"/>
              <a:cs typeface="Calibri" panose="020F0502020204030204"/>
            </a:endParaRPr>
          </a:p>
          <a:p>
            <a:pPr marL="457200" indent="-457200">
              <a:buAutoNum type="arabicPeriod"/>
            </a:pPr>
            <a:endParaRPr lang="en-CA" sz="2400" dirty="0">
              <a:ea typeface="Calibri"/>
              <a:cs typeface="Calibri"/>
            </a:endParaRPr>
          </a:p>
          <a:p>
            <a:pPr marL="457200" indent="-457200">
              <a:buAutoNum type="arabicPeriod"/>
            </a:pPr>
            <a:endParaRPr lang="en-CA" sz="2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831874A-76F4-2675-C575-BBD22F4FD7EA}"/>
              </a:ext>
            </a:extLst>
          </p:cNvPr>
          <p:cNvPicPr>
            <a:picLocks noChangeAspect="1"/>
          </p:cNvPicPr>
          <p:nvPr/>
        </p:nvPicPr>
        <p:blipFill>
          <a:blip r:embed="rId2"/>
          <a:stretch>
            <a:fillRect/>
          </a:stretch>
        </p:blipFill>
        <p:spPr>
          <a:xfrm>
            <a:off x="5595042" y="2117701"/>
            <a:ext cx="6361706" cy="3767185"/>
          </a:xfrm>
          <a:prstGeom prst="rect">
            <a:avLst/>
          </a:prstGeom>
        </p:spPr>
      </p:pic>
    </p:spTree>
    <p:extLst>
      <p:ext uri="{BB962C8B-B14F-4D97-AF65-F5344CB8AC3E}">
        <p14:creationId xmlns:p14="http://schemas.microsoft.com/office/powerpoint/2010/main" val="2908258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D9E9D-5313-3D18-5F76-298FC53D9238}"/>
              </a:ext>
            </a:extLst>
          </p:cNvPr>
          <p:cNvSpPr>
            <a:spLocks noGrp="1"/>
          </p:cNvSpPr>
          <p:nvPr>
            <p:ph type="title"/>
          </p:nvPr>
        </p:nvSpPr>
        <p:spPr/>
        <p:txBody>
          <a:bodyPr/>
          <a:lstStyle/>
          <a:p>
            <a:r>
              <a:rPr lang="en-CA" dirty="0">
                <a:cs typeface="Times New Roman" panose="02020603050405020304" pitchFamily="18" charset="0"/>
              </a:rPr>
              <a:t>APPLICATION DESIGN/ARCHITECHTURE</a:t>
            </a:r>
            <a:endParaRPr lang="en-CA" dirty="0"/>
          </a:p>
        </p:txBody>
      </p:sp>
      <p:sp>
        <p:nvSpPr>
          <p:cNvPr id="3" name="Content Placeholder 2">
            <a:extLst>
              <a:ext uri="{FF2B5EF4-FFF2-40B4-BE49-F238E27FC236}">
                <a16:creationId xmlns:a16="http://schemas.microsoft.com/office/drawing/2014/main" id="{20C9AB3E-42B4-B31B-75C4-AB63CD2DF3C4}"/>
              </a:ext>
            </a:extLst>
          </p:cNvPr>
          <p:cNvSpPr>
            <a:spLocks noGrp="1"/>
          </p:cNvSpPr>
          <p:nvPr>
            <p:ph sz="half" idx="1"/>
          </p:nvPr>
        </p:nvSpPr>
        <p:spPr/>
        <p:txBody>
          <a:bodyPr>
            <a:normAutofit/>
          </a:bodyPr>
          <a:lstStyle/>
          <a:p>
            <a:pPr marL="0" indent="0">
              <a:buNone/>
            </a:pPr>
            <a:r>
              <a:rPr lang="en-CA" sz="2400" dirty="0">
                <a:latin typeface="+mj-lt"/>
                <a:cs typeface="Times New Roman" panose="02020603050405020304" pitchFamily="18" charset="0"/>
              </a:rPr>
              <a:t>Here is an early UML diagram we used to create our first iteration of our program. This use case shows the different menus we wanted to incorporate, while leaving room for expansion and different types of users.</a:t>
            </a:r>
          </a:p>
          <a:p>
            <a:pPr marL="0" indent="0">
              <a:buNone/>
            </a:pPr>
            <a:r>
              <a:rPr lang="en-CA" sz="2400" dirty="0">
                <a:latin typeface="+mj-lt"/>
                <a:cs typeface="Times New Roman" panose="02020603050405020304" pitchFamily="18" charset="0"/>
              </a:rPr>
              <a:t>Here is another use case diagram showing an idea on how we can iterate on our program, adding features like filters, error notifications, region selecting.</a:t>
            </a:r>
          </a:p>
          <a:p>
            <a:pPr marL="0" indent="0">
              <a:buNone/>
            </a:pPr>
            <a:endParaRPr lang="en-CA" sz="2400" dirty="0">
              <a:latin typeface="Times New Roman" panose="02020603050405020304" pitchFamily="18" charset="0"/>
              <a:cs typeface="Times New Roman" panose="02020603050405020304" pitchFamily="18" charset="0"/>
            </a:endParaRPr>
          </a:p>
        </p:txBody>
      </p:sp>
      <p:pic>
        <p:nvPicPr>
          <p:cNvPr id="7" name="Content Placeholder 6" descr="A diagram of a data flow&#10;&#10;Description automatically generated">
            <a:extLst>
              <a:ext uri="{FF2B5EF4-FFF2-40B4-BE49-F238E27FC236}">
                <a16:creationId xmlns:a16="http://schemas.microsoft.com/office/drawing/2014/main" id="{CE7F8D6D-27E3-D7D7-348E-2FCA87AD5DC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019800" y="3213908"/>
            <a:ext cx="5181600" cy="2178190"/>
          </a:xfrm>
        </p:spPr>
      </p:pic>
      <p:pic>
        <p:nvPicPr>
          <p:cNvPr id="5" name="Picture 4">
            <a:extLst>
              <a:ext uri="{FF2B5EF4-FFF2-40B4-BE49-F238E27FC236}">
                <a16:creationId xmlns:a16="http://schemas.microsoft.com/office/drawing/2014/main" id="{8BCE64DB-224E-951E-4132-F118C5CA60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7346" y="1845734"/>
            <a:ext cx="3456161" cy="4646939"/>
          </a:xfrm>
          <a:prstGeom prst="rect">
            <a:avLst/>
          </a:prstGeom>
        </p:spPr>
      </p:pic>
    </p:spTree>
    <p:extLst>
      <p:ext uri="{BB962C8B-B14F-4D97-AF65-F5344CB8AC3E}">
        <p14:creationId xmlns:p14="http://schemas.microsoft.com/office/powerpoint/2010/main" val="319219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4EDEE-1AD5-8BBF-FB8A-A3A053C4FB99}"/>
              </a:ext>
            </a:extLst>
          </p:cNvPr>
          <p:cNvSpPr>
            <a:spLocks noGrp="1"/>
          </p:cNvSpPr>
          <p:nvPr>
            <p:ph type="title"/>
          </p:nvPr>
        </p:nvSpPr>
        <p:spPr/>
        <p:txBody>
          <a:bodyPr/>
          <a:lstStyle/>
          <a:p>
            <a:r>
              <a:rPr lang="en-CA" dirty="0">
                <a:cs typeface="Times New Roman" panose="02020603050405020304" pitchFamily="18" charset="0"/>
              </a:rPr>
              <a:t>HELPFUL OO DESIGN PATTERNS</a:t>
            </a:r>
          </a:p>
        </p:txBody>
      </p:sp>
      <p:sp>
        <p:nvSpPr>
          <p:cNvPr id="3" name="Content Placeholder 2">
            <a:extLst>
              <a:ext uri="{FF2B5EF4-FFF2-40B4-BE49-F238E27FC236}">
                <a16:creationId xmlns:a16="http://schemas.microsoft.com/office/drawing/2014/main" id="{86BB2867-5EE0-8564-F5C4-E6493A30B008}"/>
              </a:ext>
            </a:extLst>
          </p:cNvPr>
          <p:cNvSpPr>
            <a:spLocks noGrp="1"/>
          </p:cNvSpPr>
          <p:nvPr>
            <p:ph idx="1"/>
          </p:nvPr>
        </p:nvSpPr>
        <p:spPr/>
        <p:txBody>
          <a:bodyPr>
            <a:normAutofit/>
          </a:bodyPr>
          <a:lstStyle/>
          <a:p>
            <a:pPr marL="0" indent="0">
              <a:buNone/>
            </a:pPr>
            <a:r>
              <a:rPr lang="en-CA" sz="2400" dirty="0">
                <a:latin typeface="+mj-lt"/>
                <a:cs typeface="Times New Roman" panose="02020603050405020304" pitchFamily="18" charset="0"/>
              </a:rPr>
              <a:t>Some of the OO design patterns that we implemented within our code are:</a:t>
            </a:r>
          </a:p>
          <a:p>
            <a:pPr>
              <a:buFont typeface="Arial" panose="020B0604020202020204" pitchFamily="34" charset="0"/>
              <a:buChar char="•"/>
            </a:pPr>
            <a:r>
              <a:rPr lang="en-CA" sz="2400" dirty="0">
                <a:latin typeface="+mj-lt"/>
                <a:cs typeface="Times New Roman" panose="02020603050405020304" pitchFamily="18" charset="0"/>
              </a:rPr>
              <a:t> Low Coupling: minimized dependencies between classes.</a:t>
            </a:r>
          </a:p>
          <a:p>
            <a:pPr>
              <a:buFont typeface="Arial" panose="020B0604020202020204" pitchFamily="34" charset="0"/>
              <a:buChar char="•"/>
            </a:pPr>
            <a:r>
              <a:rPr lang="en-CA" sz="2400" dirty="0">
                <a:latin typeface="+mj-lt"/>
                <a:cs typeface="Times New Roman" panose="02020603050405020304" pitchFamily="18" charset="0"/>
              </a:rPr>
              <a:t> Information Expert: classes that are responsible for managing/fulfilling a specific task.</a:t>
            </a:r>
          </a:p>
          <a:p>
            <a:pPr>
              <a:buFont typeface="Arial" panose="020B0604020202020204" pitchFamily="34" charset="0"/>
              <a:buChar char="•"/>
            </a:pPr>
            <a:r>
              <a:rPr lang="en-CA" sz="2400" dirty="0">
                <a:latin typeface="+mj-lt"/>
                <a:cs typeface="Times New Roman" panose="02020603050405020304" pitchFamily="18" charset="0"/>
              </a:rPr>
              <a:t> Controller: delegates responsibilities for handling system events/use cases/interactions to a class.</a:t>
            </a:r>
          </a:p>
          <a:p>
            <a:pPr>
              <a:buFont typeface="Arial" panose="020B0604020202020204" pitchFamily="34" charset="0"/>
              <a:buChar char="•"/>
            </a:pPr>
            <a:r>
              <a:rPr lang="en-CA" sz="2400" dirty="0">
                <a:latin typeface="+mj-lt"/>
                <a:cs typeface="Times New Roman" panose="02020603050405020304" pitchFamily="18" charset="0"/>
              </a:rPr>
              <a:t> High Cohesion: each class having a specific, focused responsibility.</a:t>
            </a:r>
          </a:p>
          <a:p>
            <a:pPr>
              <a:buFont typeface="Arial" panose="020B0604020202020204" pitchFamily="34" charset="0"/>
              <a:buChar char="•"/>
            </a:pPr>
            <a:r>
              <a:rPr lang="en-CA" sz="2400" dirty="0">
                <a:latin typeface="+mj-lt"/>
                <a:cs typeface="Times New Roman" panose="02020603050405020304" pitchFamily="18" charset="0"/>
              </a:rPr>
              <a:t> Creator: identifying a class that is responsible for instantiating another class.</a:t>
            </a:r>
          </a:p>
        </p:txBody>
      </p:sp>
    </p:spTree>
    <p:extLst>
      <p:ext uri="{BB962C8B-B14F-4D97-AF65-F5344CB8AC3E}">
        <p14:creationId xmlns:p14="http://schemas.microsoft.com/office/powerpoint/2010/main" val="2054078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EE620-5782-347C-3FFE-AD3B26FB552F}"/>
              </a:ext>
            </a:extLst>
          </p:cNvPr>
          <p:cNvSpPr>
            <a:spLocks noGrp="1"/>
          </p:cNvSpPr>
          <p:nvPr>
            <p:ph type="title"/>
          </p:nvPr>
        </p:nvSpPr>
        <p:spPr/>
        <p:txBody>
          <a:bodyPr/>
          <a:lstStyle/>
          <a:p>
            <a:r>
              <a:rPr lang="en-CA" dirty="0">
                <a:cs typeface="Times New Roman" panose="02020603050405020304" pitchFamily="18" charset="0"/>
              </a:rPr>
              <a:t>MAIN SOFTWARE/APPLICATIONS USED</a:t>
            </a:r>
          </a:p>
        </p:txBody>
      </p:sp>
      <p:sp>
        <p:nvSpPr>
          <p:cNvPr id="3" name="Content Placeholder 2">
            <a:extLst>
              <a:ext uri="{FF2B5EF4-FFF2-40B4-BE49-F238E27FC236}">
                <a16:creationId xmlns:a16="http://schemas.microsoft.com/office/drawing/2014/main" id="{115812A2-D852-1562-FAC8-2286A9DF8E09}"/>
              </a:ext>
            </a:extLst>
          </p:cNvPr>
          <p:cNvSpPr>
            <a:spLocks noGrp="1"/>
          </p:cNvSpPr>
          <p:nvPr>
            <p:ph idx="1"/>
          </p:nvPr>
        </p:nvSpPr>
        <p:spPr>
          <a:xfrm>
            <a:off x="1097280" y="1845734"/>
            <a:ext cx="4901260" cy="4023360"/>
          </a:xfrm>
        </p:spPr>
        <p:txBody>
          <a:bodyPr>
            <a:normAutofit/>
          </a:bodyPr>
          <a:lstStyle/>
          <a:p>
            <a:pPr>
              <a:buFont typeface="Arial" panose="020B0604020202020204" pitchFamily="34" charset="0"/>
              <a:buChar char="•"/>
            </a:pPr>
            <a:r>
              <a:rPr lang="en-CA" sz="2400" dirty="0">
                <a:latin typeface="+mj-lt"/>
                <a:cs typeface="Times New Roman" panose="02020603050405020304" pitchFamily="18" charset="0"/>
              </a:rPr>
              <a:t> Communication: Microsoft Teams</a:t>
            </a:r>
          </a:p>
          <a:p>
            <a:pPr>
              <a:buFont typeface="Arial" panose="020B0604020202020204" pitchFamily="34" charset="0"/>
              <a:buChar char="•"/>
            </a:pPr>
            <a:r>
              <a:rPr lang="en-CA" sz="2400" dirty="0">
                <a:latin typeface="+mj-lt"/>
                <a:cs typeface="Times New Roman" panose="02020603050405020304" pitchFamily="18" charset="0"/>
              </a:rPr>
              <a:t> Documentation: Microsoft Word</a:t>
            </a:r>
          </a:p>
          <a:p>
            <a:pPr>
              <a:buFont typeface="Arial" panose="020B0604020202020204" pitchFamily="34" charset="0"/>
              <a:buChar char="•"/>
            </a:pPr>
            <a:r>
              <a:rPr lang="en-CA" sz="2400" dirty="0">
                <a:latin typeface="+mj-lt"/>
                <a:cs typeface="Times New Roman" panose="02020603050405020304" pitchFamily="18" charset="0"/>
              </a:rPr>
              <a:t> Presentation: Microsoft PowerPoint</a:t>
            </a:r>
          </a:p>
          <a:p>
            <a:pPr>
              <a:buFont typeface="Arial" panose="020B0604020202020204" pitchFamily="34" charset="0"/>
              <a:buChar char="•"/>
            </a:pPr>
            <a:r>
              <a:rPr lang="en-CA" sz="2400" dirty="0">
                <a:latin typeface="+mj-lt"/>
                <a:cs typeface="Times New Roman" panose="02020603050405020304" pitchFamily="18" charset="0"/>
              </a:rPr>
              <a:t> UML: Lucid Chart and Visual Paradigm</a:t>
            </a:r>
          </a:p>
          <a:p>
            <a:pPr>
              <a:buFont typeface="Arial" panose="020B0604020202020204" pitchFamily="34" charset="0"/>
              <a:buChar char="•"/>
            </a:pPr>
            <a:r>
              <a:rPr lang="en-CA" sz="2400" dirty="0">
                <a:latin typeface="+mj-lt"/>
                <a:cs typeface="Times New Roman" panose="02020603050405020304" pitchFamily="18" charset="0"/>
              </a:rPr>
              <a:t> Coding: Visual Studio Code, Overleaf, </a:t>
            </a:r>
            <a:r>
              <a:rPr lang="en-CA" sz="2400" dirty="0" err="1">
                <a:latin typeface="+mj-lt"/>
                <a:cs typeface="Times New Roman" panose="02020603050405020304" pitchFamily="18" charset="0"/>
              </a:rPr>
              <a:t>JFrame</a:t>
            </a:r>
            <a:endParaRPr lang="en-CA" sz="2400" dirty="0">
              <a:latin typeface="+mj-lt"/>
              <a:cs typeface="Times New Roman" panose="02020603050405020304" pitchFamily="18" charset="0"/>
            </a:endParaRPr>
          </a:p>
          <a:p>
            <a:pPr>
              <a:buFont typeface="Arial" panose="020B0604020202020204" pitchFamily="34" charset="0"/>
              <a:buChar char="•"/>
            </a:pPr>
            <a:r>
              <a:rPr lang="en-CA" sz="2400" dirty="0">
                <a:latin typeface="+mj-lt"/>
                <a:cs typeface="Times New Roman" panose="02020603050405020304" pitchFamily="18" charset="0"/>
              </a:rPr>
              <a:t> Repository: GitHub</a:t>
            </a:r>
          </a:p>
          <a:p>
            <a:pPr>
              <a:buFont typeface="Arial" panose="020B0604020202020204" pitchFamily="34" charset="0"/>
              <a:buChar char="•"/>
            </a:pPr>
            <a:r>
              <a:rPr lang="en-CA" sz="2400" dirty="0">
                <a:latin typeface="+mj-lt"/>
                <a:cs typeface="Times New Roman" panose="02020603050405020304" pitchFamily="18" charset="0"/>
              </a:rPr>
              <a:t> Prototyping: Figma</a:t>
            </a:r>
          </a:p>
        </p:txBody>
      </p:sp>
      <p:pic>
        <p:nvPicPr>
          <p:cNvPr id="6" name="Picture 5">
            <a:extLst>
              <a:ext uri="{FF2B5EF4-FFF2-40B4-BE49-F238E27FC236}">
                <a16:creationId xmlns:a16="http://schemas.microsoft.com/office/drawing/2014/main" id="{D3AB95DD-E1BE-8C34-3E59-2BB8D88B990D}"/>
              </a:ext>
            </a:extLst>
          </p:cNvPr>
          <p:cNvPicPr>
            <a:picLocks noChangeAspect="1"/>
          </p:cNvPicPr>
          <p:nvPr/>
        </p:nvPicPr>
        <p:blipFill>
          <a:blip r:embed="rId2"/>
          <a:stretch>
            <a:fillRect/>
          </a:stretch>
        </p:blipFill>
        <p:spPr>
          <a:xfrm>
            <a:off x="5998540" y="2546967"/>
            <a:ext cx="6046965" cy="3002806"/>
          </a:xfrm>
          <a:prstGeom prst="rect">
            <a:avLst/>
          </a:prstGeom>
        </p:spPr>
      </p:pic>
    </p:spTree>
    <p:extLst>
      <p:ext uri="{BB962C8B-B14F-4D97-AF65-F5344CB8AC3E}">
        <p14:creationId xmlns:p14="http://schemas.microsoft.com/office/powerpoint/2010/main" val="280076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E1806-90E4-E0E3-48ED-F9C3E33A6779}"/>
              </a:ext>
            </a:extLst>
          </p:cNvPr>
          <p:cNvSpPr>
            <a:spLocks noGrp="1"/>
          </p:cNvSpPr>
          <p:nvPr>
            <p:ph type="title"/>
          </p:nvPr>
        </p:nvSpPr>
        <p:spPr/>
        <p:txBody>
          <a:bodyPr/>
          <a:lstStyle/>
          <a:p>
            <a:r>
              <a:rPr lang="en-CA" dirty="0">
                <a:cs typeface="Times New Roman" panose="02020603050405020304" pitchFamily="18" charset="0"/>
              </a:rPr>
              <a:t>SAMPLE/DEMO OF APPLICATION</a:t>
            </a:r>
          </a:p>
        </p:txBody>
      </p:sp>
      <p:pic>
        <p:nvPicPr>
          <p:cNvPr id="4" name="3220 demo">
            <a:hlinkClick r:id="" action="ppaction://media"/>
            <a:extLst>
              <a:ext uri="{FF2B5EF4-FFF2-40B4-BE49-F238E27FC236}">
                <a16:creationId xmlns:a16="http://schemas.microsoft.com/office/drawing/2014/main" id="{4C41BD38-F0AB-E0F6-C154-C99EE57691A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51113" y="1846263"/>
            <a:ext cx="7150100" cy="4022725"/>
          </a:xfrm>
        </p:spPr>
      </p:pic>
    </p:spTree>
    <p:extLst>
      <p:ext uri="{BB962C8B-B14F-4D97-AF65-F5344CB8AC3E}">
        <p14:creationId xmlns:p14="http://schemas.microsoft.com/office/powerpoint/2010/main" val="790700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2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E01986ED192C84AA347592E7CEEA8EA" ma:contentTypeVersion="15" ma:contentTypeDescription="Create a new document." ma:contentTypeScope="" ma:versionID="9039fa4f4e496fbeea8d745020b81980">
  <xsd:schema xmlns:xsd="http://www.w3.org/2001/XMLSchema" xmlns:xs="http://www.w3.org/2001/XMLSchema" xmlns:p="http://schemas.microsoft.com/office/2006/metadata/properties" xmlns:ns3="e2bbb6fa-893a-44af-97cb-37358428f034" xmlns:ns4="42a8c5c1-ec83-4d5b-9a97-df3d95bb195e" targetNamespace="http://schemas.microsoft.com/office/2006/metadata/properties" ma:root="true" ma:fieldsID="45ecb8fcaba0185a9c1f071dbb5eaa7e" ns3:_="" ns4:_="">
    <xsd:import namespace="e2bbb6fa-893a-44af-97cb-37358428f034"/>
    <xsd:import namespace="42a8c5c1-ec83-4d5b-9a97-df3d95bb195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ObjectDetectorVersions" minOccurs="0"/>
                <xsd:element ref="ns3:MediaServiceSearchProperties" minOccurs="0"/>
                <xsd:element ref="ns3:MediaServiceGenerationTime" minOccurs="0"/>
                <xsd:element ref="ns3:MediaServiceEventHashCode" minOccurs="0"/>
                <xsd:element ref="ns3:MediaServiceDateTaken" minOccurs="0"/>
                <xsd:element ref="ns3:MediaServiceSystemTags" minOccurs="0"/>
                <xsd:element ref="ns3:MediaLengthInSecond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2bbb6fa-893a-44af-97cb-37358428f03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LengthInSeconds" ma:index="18" nillable="true" ma:displayName="MediaLengthInSeconds" ma:hidden="true" ma:internalName="MediaLengthInSeconds" ma:readOnly="true">
      <xsd:simpleType>
        <xsd:restriction base="dms:Unknown"/>
      </xsd:simpleType>
    </xsd:element>
    <xsd:element name="_activity" ma:index="19"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2a8c5c1-ec83-4d5b-9a97-df3d95bb195e"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element name="SharingHintHash" ma:index="2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e2bbb6fa-893a-44af-97cb-37358428f034" xsi:nil="true"/>
  </documentManagement>
</p:properties>
</file>

<file path=customXml/itemProps1.xml><?xml version="1.0" encoding="utf-8"?>
<ds:datastoreItem xmlns:ds="http://schemas.openxmlformats.org/officeDocument/2006/customXml" ds:itemID="{B9D222F9-547F-4723-B0C6-62A39C27C0D0}">
  <ds:schemaRefs>
    <ds:schemaRef ds:uri="http://schemas.microsoft.com/sharepoint/v3/contenttype/forms"/>
  </ds:schemaRefs>
</ds:datastoreItem>
</file>

<file path=customXml/itemProps2.xml><?xml version="1.0" encoding="utf-8"?>
<ds:datastoreItem xmlns:ds="http://schemas.openxmlformats.org/officeDocument/2006/customXml" ds:itemID="{AAC0FC7F-0571-40DE-8C32-7D7BEB3FE056}">
  <ds:schemaRefs>
    <ds:schemaRef ds:uri="42a8c5c1-ec83-4d5b-9a97-df3d95bb195e"/>
    <ds:schemaRef ds:uri="e2bbb6fa-893a-44af-97cb-37358428f03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2F4D46B9-8EAB-4C4B-9459-D32422310D83}">
  <ds:schemaRefs>
    <ds:schemaRef ds:uri="http://schemas.microsoft.com/office/2006/documentManagement/types"/>
    <ds:schemaRef ds:uri="http://purl.org/dc/elements/1.1/"/>
    <ds:schemaRef ds:uri="42a8c5c1-ec83-4d5b-9a97-df3d95bb195e"/>
    <ds:schemaRef ds:uri="http://schemas.openxmlformats.org/package/2006/metadata/core-properties"/>
    <ds:schemaRef ds:uri="http://purl.org/dc/dcmitype/"/>
    <ds:schemaRef ds:uri="http://purl.org/dc/terms/"/>
    <ds:schemaRef ds:uri="http://schemas.microsoft.com/office/infopath/2007/PartnerControls"/>
    <ds:schemaRef ds:uri="e2bbb6fa-893a-44af-97cb-37358428f034"/>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Retrospect</Template>
  <TotalTime>0</TotalTime>
  <Words>739</Words>
  <Application>Microsoft Office PowerPoint</Application>
  <PresentationFormat>Widescreen</PresentationFormat>
  <Paragraphs>55</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Retrospect</vt:lpstr>
      <vt:lpstr>TEAM 1 PRESENTATION</vt:lpstr>
      <vt:lpstr>OUR CASE WE CHOSE, OUR VISION</vt:lpstr>
      <vt:lpstr>REQUIREMENTS, SCOPE, AND RISKS</vt:lpstr>
      <vt:lpstr>SOLUTIONS</vt:lpstr>
      <vt:lpstr>HOW WE USE OPEN DATA</vt:lpstr>
      <vt:lpstr>APPLICATION DESIGN/ARCHITECHTURE</vt:lpstr>
      <vt:lpstr>HELPFUL OO DESIGN PATTERNS</vt:lpstr>
      <vt:lpstr>MAIN SOFTWARE/APPLICATIONS USED</vt:lpstr>
      <vt:lpstr>SAMPLE/DEMO OF APPLICATION</vt:lpstr>
      <vt:lpstr>NEXT ITERATION 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Blake Derksen</dc:creator>
  <cp:lastModifiedBy>Blake Derksen</cp:lastModifiedBy>
  <cp:revision>1</cp:revision>
  <dcterms:created xsi:type="dcterms:W3CDTF">2024-11-15T21:16:31Z</dcterms:created>
  <dcterms:modified xsi:type="dcterms:W3CDTF">2024-11-27T12:27:39Z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0x0101006E01986ED192C84AA347592E7CEEA8EA</vt:lpwstr>
  </property>
</Properties>
</file>